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745288" cy="988218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3" d="100"/>
          <a:sy n="123" d="100"/>
        </p:scale>
        <p:origin x="3552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958" cy="4941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20769" y="0"/>
            <a:ext cx="2922958" cy="4941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5B169-1B44-4530-ADE6-1416BC422537}" type="datetimeFigureOut">
              <a:rPr lang="fi-FI" smtClean="0"/>
              <a:t>4.11.2014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86364"/>
            <a:ext cx="2922958" cy="4941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20769" y="9386364"/>
            <a:ext cx="2922958" cy="4941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0248F-B8DA-4AFE-B72C-3138A5C7C6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9898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9131-E7B0-43A0-8CB0-6821CDA7CBDE}" type="datetimeFigureOut">
              <a:rPr lang="fi-FI" smtClean="0"/>
              <a:t>4.11.2014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186C-FC8F-4311-93CD-C62130652982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9131-E7B0-43A0-8CB0-6821CDA7CBDE}" type="datetimeFigureOut">
              <a:rPr lang="fi-FI" smtClean="0"/>
              <a:t>4.11.2014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186C-FC8F-4311-93CD-C6213065298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9131-E7B0-43A0-8CB0-6821CDA7CBDE}" type="datetimeFigureOut">
              <a:rPr lang="fi-FI" smtClean="0"/>
              <a:t>4.11.2014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186C-FC8F-4311-93CD-C6213065298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9131-E7B0-43A0-8CB0-6821CDA7CBDE}" type="datetimeFigureOut">
              <a:rPr lang="fi-FI" smtClean="0"/>
              <a:t>4.11.2014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186C-FC8F-4311-93CD-C6213065298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9131-E7B0-43A0-8CB0-6821CDA7CBDE}" type="datetimeFigureOut">
              <a:rPr lang="fi-FI" smtClean="0"/>
              <a:t>4.11.2014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186C-FC8F-4311-93CD-C62130652982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9131-E7B0-43A0-8CB0-6821CDA7CBDE}" type="datetimeFigureOut">
              <a:rPr lang="fi-FI" smtClean="0"/>
              <a:t>4.11.2014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186C-FC8F-4311-93CD-C6213065298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9131-E7B0-43A0-8CB0-6821CDA7CBDE}" type="datetimeFigureOut">
              <a:rPr lang="fi-FI" smtClean="0"/>
              <a:t>4.11.2014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186C-FC8F-4311-93CD-C62130652982}" type="slidenum">
              <a:rPr lang="fi-FI" smtClean="0"/>
              <a:t>‹#›</a:t>
            </a:fld>
            <a:endParaRPr lang="fi-FI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9131-E7B0-43A0-8CB0-6821CDA7CBDE}" type="datetimeFigureOut">
              <a:rPr lang="fi-FI" smtClean="0"/>
              <a:t>4.11.2014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186C-FC8F-4311-93CD-C6213065298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9131-E7B0-43A0-8CB0-6821CDA7CBDE}" type="datetimeFigureOut">
              <a:rPr lang="fi-FI" smtClean="0"/>
              <a:t>4.11.2014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186C-FC8F-4311-93CD-C6213065298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9131-E7B0-43A0-8CB0-6821CDA7CBDE}" type="datetimeFigureOut">
              <a:rPr lang="fi-FI" smtClean="0"/>
              <a:t>4.11.2014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186C-FC8F-4311-93CD-C62130652982}" type="slidenum">
              <a:rPr lang="fi-FI" smtClean="0"/>
              <a:t>‹#›</a:t>
            </a:fld>
            <a:endParaRPr lang="fi-FI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9131-E7B0-43A0-8CB0-6821CDA7CBDE}" type="datetimeFigureOut">
              <a:rPr lang="fi-FI" smtClean="0"/>
              <a:t>4.11.2014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186C-FC8F-4311-93CD-C6213065298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C3A9131-E7B0-43A0-8CB0-6821CDA7CBDE}" type="datetimeFigureOut">
              <a:rPr lang="fi-FI" smtClean="0"/>
              <a:t>4.11.2014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18B186C-FC8F-4311-93CD-C62130652982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Frederic.lauscher@frankfurter-verband.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Moninaisuus – avain ikääntyneiden hoidon laadun kehittämiseen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644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teimme seuraavaksi?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Vuonna 2006 kehitimme moninaisuus-konseptin perustuen edellä mainittuihin periaatteisiin </a:t>
            </a:r>
          </a:p>
          <a:p>
            <a:r>
              <a:rPr lang="fi-FI" dirty="0" smtClean="0"/>
              <a:t>Moninaisuus-konseptista tuli keskeinen lähtökohta organisaatiomme visiolle ja tehtävälle</a:t>
            </a:r>
          </a:p>
          <a:p>
            <a:r>
              <a:rPr lang="fi-FI" dirty="0" smtClean="0"/>
              <a:t>Kirjoitimme moninaisuuden huomioon ottamisen periaatteesta internet-sivuillemme, esitteisiimme sekä muihin julkaisuihimme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1418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Moninaisuuden ulottuvuuksia ikääntyneiden hoidossa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/>
          </a:p>
        </p:txBody>
      </p:sp>
      <p:sp>
        <p:nvSpPr>
          <p:cNvPr id="5" name="Suorakulmio 4"/>
          <p:cNvSpPr/>
          <p:nvPr/>
        </p:nvSpPr>
        <p:spPr>
          <a:xfrm>
            <a:off x="1141413" y="2154265"/>
            <a:ext cx="3738347" cy="2162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IKÄ</a:t>
            </a:r>
          </a:p>
          <a:p>
            <a:pPr algn="ctr"/>
            <a:endParaRPr lang="fi-FI" dirty="0" smtClean="0"/>
          </a:p>
          <a:p>
            <a:pPr algn="ctr"/>
            <a:r>
              <a:rPr lang="fi-FI" sz="1400" dirty="0" smtClean="0"/>
              <a:t>Laaja ikähaarukka: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i-FI" sz="1400" dirty="0" smtClean="0"/>
              <a:t>Hyvin vanhoja</a:t>
            </a:r>
          </a:p>
          <a:p>
            <a:pPr algn="ctr"/>
            <a:r>
              <a:rPr lang="fi-FI" sz="1400" dirty="0" smtClean="0"/>
              <a:t>asiakkaita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i-FI" sz="1400" dirty="0" smtClean="0"/>
              <a:t>Nuorta henkilökuntaa</a:t>
            </a:r>
            <a:endParaRPr lang="fi-FI" sz="1400" dirty="0"/>
          </a:p>
        </p:txBody>
      </p:sp>
      <p:sp>
        <p:nvSpPr>
          <p:cNvPr id="6" name="Suorakulmio 5"/>
          <p:cNvSpPr/>
          <p:nvPr/>
        </p:nvSpPr>
        <p:spPr>
          <a:xfrm>
            <a:off x="4879760" y="2154265"/>
            <a:ext cx="4248742" cy="2162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SUKUPUOLI</a:t>
            </a:r>
          </a:p>
          <a:p>
            <a:pPr algn="ctr"/>
            <a:endParaRPr lang="fi-FI" dirty="0" smtClean="0"/>
          </a:p>
          <a:p>
            <a:pPr algn="ctr"/>
            <a:r>
              <a:rPr lang="fi-FI" sz="1400" dirty="0" smtClean="0"/>
              <a:t>Naisenemmistö niin asiakkaissa kuin henkilökunnassa</a:t>
            </a:r>
            <a:endParaRPr lang="fi-FI" sz="1400" dirty="0"/>
          </a:p>
        </p:txBody>
      </p:sp>
      <p:sp>
        <p:nvSpPr>
          <p:cNvPr id="7" name="Suorakulmio 6"/>
          <p:cNvSpPr/>
          <p:nvPr/>
        </p:nvSpPr>
        <p:spPr>
          <a:xfrm>
            <a:off x="1141413" y="4316279"/>
            <a:ext cx="3738348" cy="2071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ETNINEN TAUSTA</a:t>
            </a:r>
          </a:p>
          <a:p>
            <a:pPr algn="ctr"/>
            <a:endParaRPr lang="fi-FI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i-FI" sz="1400" dirty="0" smtClean="0"/>
              <a:t>Enemmistö henkilökunnasta eri etnisistä taustoista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i-FI" sz="1400" dirty="0" smtClean="0"/>
              <a:t> Vähemmistö asiakkaista eri etnisistä taustoista</a:t>
            </a:r>
          </a:p>
          <a:p>
            <a:pPr algn="ctr"/>
            <a:endParaRPr lang="fi-FI" dirty="0"/>
          </a:p>
        </p:txBody>
      </p:sp>
      <p:sp>
        <p:nvSpPr>
          <p:cNvPr id="8" name="Suorakulmio 7"/>
          <p:cNvSpPr/>
          <p:nvPr/>
        </p:nvSpPr>
        <p:spPr>
          <a:xfrm>
            <a:off x="4879761" y="4316279"/>
            <a:ext cx="4248741" cy="2071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SEKSUAALINEN SUUNTAUTUMINEN</a:t>
            </a:r>
          </a:p>
          <a:p>
            <a:pPr algn="ctr"/>
            <a:endParaRPr lang="fi-FI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i-FI" sz="1400" dirty="0" smtClean="0"/>
              <a:t>N. 90% asiakkaista ja henkilökunnasta </a:t>
            </a:r>
            <a:r>
              <a:rPr lang="fi-FI" sz="1400" dirty="0" err="1" smtClean="0"/>
              <a:t>heteroita</a:t>
            </a:r>
            <a:endParaRPr lang="fi-FI" sz="14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i-FI" sz="1400" dirty="0" smtClean="0"/>
              <a:t>N. 10% muu seksuaalinen suuntautuminen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20432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Mikä oli tulos?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Saimme paljon yhteydenottoja vähemmistöjen omilta järjestöiltä, jotka olivat tuen tarpeessa</a:t>
            </a:r>
          </a:p>
          <a:p>
            <a:r>
              <a:rPr lang="fi-FI" dirty="0" smtClean="0"/>
              <a:t>Seuraavina vuosina perustimme uusia palveluita ikäihmisille näiden kontaktien pohjalta:</a:t>
            </a:r>
          </a:p>
          <a:p>
            <a:pPr>
              <a:buFontTx/>
              <a:buChar char="-"/>
            </a:pPr>
            <a:r>
              <a:rPr lang="fi-FI" dirty="0" err="1" smtClean="0"/>
              <a:t>Interkulttuurinen</a:t>
            </a:r>
            <a:r>
              <a:rPr lang="fi-FI" dirty="0" smtClean="0"/>
              <a:t> päivähoito</a:t>
            </a:r>
          </a:p>
          <a:p>
            <a:pPr>
              <a:buFontTx/>
              <a:buChar char="-"/>
            </a:pPr>
            <a:r>
              <a:rPr lang="fi-FI" dirty="0" smtClean="0"/>
              <a:t>Auttava linja ikääntyneille homoille</a:t>
            </a:r>
          </a:p>
          <a:p>
            <a:pPr>
              <a:buFontTx/>
              <a:buChar char="-"/>
            </a:pPr>
            <a:r>
              <a:rPr lang="fi-FI" dirty="0" smtClean="0"/>
              <a:t>Hätäpuhelinpalvelu turkin kielellä</a:t>
            </a:r>
          </a:p>
          <a:p>
            <a:pPr>
              <a:buFontTx/>
              <a:buChar char="-"/>
            </a:pPr>
            <a:r>
              <a:rPr lang="fi-FI" dirty="0" smtClean="0"/>
              <a:t>Tukiryhmä ikääntyneille lesboille</a:t>
            </a:r>
          </a:p>
          <a:p>
            <a:pPr>
              <a:buFontTx/>
              <a:buChar char="-"/>
            </a:pPr>
            <a:r>
              <a:rPr lang="fi-FI" dirty="0" smtClean="0"/>
              <a:t>Neuvontapalvelu ikääntyneille marokkolaisille</a:t>
            </a:r>
          </a:p>
          <a:p>
            <a:pPr>
              <a:buFontTx/>
              <a:buChar char="-"/>
            </a:pPr>
            <a:r>
              <a:rPr lang="fi-FI" dirty="0" smtClean="0"/>
              <a:t>Tapaamiskeskus ikääntyneille homoille</a:t>
            </a:r>
          </a:p>
          <a:p>
            <a:pPr>
              <a:buFontTx/>
              <a:buChar char="-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2045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Seuraava taso: ”</a:t>
            </a:r>
            <a:r>
              <a:rPr lang="fi-FI" dirty="0" err="1" smtClean="0"/>
              <a:t>Tolerance</a:t>
            </a:r>
            <a:r>
              <a:rPr lang="fi-FI" dirty="0" smtClean="0"/>
              <a:t> </a:t>
            </a:r>
            <a:r>
              <a:rPr lang="fi-FI" dirty="0" err="1" smtClean="0"/>
              <a:t>scan</a:t>
            </a:r>
            <a:r>
              <a:rPr lang="fi-FI" dirty="0" smtClean="0"/>
              <a:t>” - yhdenvertaisuusmittari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Vuonna 2012 kuulimme hollantilaisesta projektista ”</a:t>
            </a:r>
            <a:r>
              <a:rPr lang="fi-FI" dirty="0" err="1" smtClean="0"/>
              <a:t>roze</a:t>
            </a:r>
            <a:r>
              <a:rPr lang="fi-FI" dirty="0" smtClean="0"/>
              <a:t> </a:t>
            </a:r>
            <a:r>
              <a:rPr lang="fi-FI" dirty="0" err="1" smtClean="0"/>
              <a:t>looper</a:t>
            </a:r>
            <a:r>
              <a:rPr lang="fi-FI" dirty="0" smtClean="0"/>
              <a:t>”</a:t>
            </a:r>
          </a:p>
          <a:p>
            <a:r>
              <a:rPr lang="fi-FI" dirty="0" smtClean="0"/>
              <a:t>Projektin idea oli, että palveluorganisaatiot voisivat saada sertifikaatin, mikäli heillä olisi hlbti-sensitiivistä osaamista</a:t>
            </a:r>
          </a:p>
          <a:p>
            <a:r>
              <a:rPr lang="fi-FI" dirty="0" smtClean="0"/>
              <a:t>pidimme hyvänä ideaa, että organisaatioiden tuntemus moninaisuudesta voitiin todistaa, ei vain hlbti-ikäihmisiin liittyen vaan yleisesti</a:t>
            </a:r>
          </a:p>
          <a:p>
            <a:r>
              <a:rPr lang="fi-FI" dirty="0" smtClean="0"/>
              <a:t>Tähän perustuen päätimme siirtää ”</a:t>
            </a:r>
            <a:r>
              <a:rPr lang="fi-FI" dirty="0" err="1" smtClean="0"/>
              <a:t>roze</a:t>
            </a:r>
            <a:r>
              <a:rPr lang="fi-FI" dirty="0" smtClean="0"/>
              <a:t> </a:t>
            </a:r>
            <a:r>
              <a:rPr lang="fi-FI" dirty="0" err="1" smtClean="0"/>
              <a:t>looper</a:t>
            </a:r>
            <a:r>
              <a:rPr lang="fi-FI" dirty="0" smtClean="0"/>
              <a:t>” -projektin konseptin omaan organisaatioomme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9966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Seuraava taso: ”</a:t>
            </a:r>
            <a:r>
              <a:rPr lang="fi-FI" dirty="0" err="1" smtClean="0"/>
              <a:t>tolerance</a:t>
            </a:r>
            <a:r>
              <a:rPr lang="fi-FI" dirty="0" smtClean="0"/>
              <a:t> </a:t>
            </a:r>
            <a:r>
              <a:rPr lang="fi-FI" dirty="0" err="1" smtClean="0"/>
              <a:t>scan</a:t>
            </a:r>
            <a:r>
              <a:rPr lang="fi-FI" dirty="0" smtClean="0"/>
              <a:t>” - yhdenvertaisuusmittari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”</a:t>
            </a:r>
            <a:r>
              <a:rPr lang="fi-FI" dirty="0" err="1" smtClean="0"/>
              <a:t>Tolerance</a:t>
            </a:r>
            <a:r>
              <a:rPr lang="fi-FI" dirty="0" smtClean="0"/>
              <a:t> </a:t>
            </a:r>
            <a:r>
              <a:rPr lang="fi-FI" dirty="0" err="1" smtClean="0"/>
              <a:t>scan</a:t>
            </a:r>
            <a:r>
              <a:rPr lang="fi-FI" dirty="0" smtClean="0"/>
              <a:t>” -yhdenvertaisuusmittari antaa objektiivisen kuvauksen siitä, minkälaisia ponnistuksia organisaatio on tehnyt moninaisuuden huomioon ottamiseksi</a:t>
            </a:r>
          </a:p>
          <a:p>
            <a:r>
              <a:rPr lang="fi-FI" dirty="0" smtClean="0"/>
              <a:t>Se osoittaa selkeästi, </a:t>
            </a:r>
            <a:r>
              <a:rPr lang="fi-FI" smtClean="0"/>
              <a:t>että organisaatiossa:</a:t>
            </a:r>
            <a:endParaRPr lang="fi-FI" dirty="0" smtClean="0"/>
          </a:p>
          <a:p>
            <a:pPr>
              <a:buFontTx/>
              <a:buChar char="-"/>
            </a:pPr>
            <a:r>
              <a:rPr lang="fi-FI" dirty="0" smtClean="0"/>
              <a:t>Ei tapahdu syrjintää</a:t>
            </a:r>
          </a:p>
          <a:p>
            <a:pPr>
              <a:buFontTx/>
              <a:buChar char="-"/>
            </a:pPr>
            <a:r>
              <a:rPr lang="fi-FI" dirty="0" smtClean="0"/>
              <a:t>Tarjotaan kulttuurisensitiivistä hoitoa</a:t>
            </a:r>
          </a:p>
          <a:p>
            <a:pPr>
              <a:buFontTx/>
              <a:buChar char="-"/>
            </a:pPr>
            <a:r>
              <a:rPr lang="fi-FI" dirty="0" smtClean="0"/>
              <a:t>Kunnioitetaan erilaisia elämäntyylejä, etnisiä taustoja ja seksuaalista suuntautumista sekä sukupuoli-identiteettiä</a:t>
            </a:r>
          </a:p>
          <a:p>
            <a:pPr>
              <a:buFontTx/>
              <a:buChar char="-"/>
            </a:pPr>
            <a:r>
              <a:rPr lang="fi-FI" dirty="0" smtClean="0"/>
              <a:t>Osoitetaan aitoa kiinnostusta jokaista yksilöä kohtaan</a:t>
            </a:r>
          </a:p>
          <a:p>
            <a:pPr>
              <a:buFontTx/>
              <a:buChar char="-"/>
            </a:pPr>
            <a:r>
              <a:rPr lang="fi-FI" dirty="0" smtClean="0"/>
              <a:t>Keskitytään jokaisen asiakkaan yksilölliseen kokemukseen hyvinvoinnista</a:t>
            </a:r>
          </a:p>
        </p:txBody>
      </p:sp>
    </p:spTree>
    <p:extLst>
      <p:ext uri="{BB962C8B-B14F-4D97-AF65-F5344CB8AC3E}">
        <p14:creationId xmlns:p14="http://schemas.microsoft.com/office/powerpoint/2010/main" val="302693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Moninaisuuden huomioon ottaminen laadun parantajana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Jokainen organisaatio on moninainen organisaatio</a:t>
            </a:r>
          </a:p>
          <a:p>
            <a:r>
              <a:rPr lang="fi-FI" dirty="0" smtClean="0"/>
              <a:t>Useimmissa organisaatioissa moninaisuus ja sen huomioiminen eivät ole asialistalla</a:t>
            </a:r>
          </a:p>
          <a:p>
            <a:r>
              <a:rPr lang="fi-FI" dirty="0" smtClean="0"/>
              <a:t>Jokaisella on oikeus saada parasta mahdollista hoito riippumatta etnisestä taustasta, yksilöllisestä elämäntyylistä, seksuaalisesta suuntautumisesta, sukupuoli-identiteetistä jne.</a:t>
            </a:r>
          </a:p>
          <a:p>
            <a:r>
              <a:rPr lang="fi-FI" dirty="0" smtClean="0"/>
              <a:t>Jos moninaisuus ei ole osa hoito- ja hyvinvointiorganisaatioita, vähemmistöt ovat ulossuljettuja, eikä niillä ole yhdenvertaista pääsyä hoitoon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0586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					Kiitos!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Ota yhteyttä:</a:t>
            </a:r>
          </a:p>
          <a:p>
            <a:pPr marL="0" indent="0">
              <a:buNone/>
            </a:pPr>
            <a:r>
              <a:rPr lang="fi-FI" dirty="0" smtClean="0">
                <a:hlinkClick r:id="rId2"/>
              </a:rPr>
              <a:t>Frederic.lauscher@frankfurter-verband.de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p</a:t>
            </a:r>
            <a:r>
              <a:rPr lang="fi-FI" smtClean="0"/>
              <a:t>. +</a:t>
            </a:r>
            <a:r>
              <a:rPr lang="fi-FI" dirty="0" smtClean="0"/>
              <a:t>49 699 299807 322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3691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Mistä lähdimme liikkeelle?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Vuonna 2000 42,7% </a:t>
            </a:r>
            <a:r>
              <a:rPr lang="fi-FI" dirty="0"/>
              <a:t>F</a:t>
            </a:r>
            <a:r>
              <a:rPr lang="fi-FI" dirty="0" smtClean="0"/>
              <a:t>rankfurtissa </a:t>
            </a:r>
            <a:r>
              <a:rPr lang="fi-FI" dirty="0" smtClean="0"/>
              <a:t>asuvista oli maahanmuuttajataustaisia</a:t>
            </a:r>
          </a:p>
          <a:p>
            <a:r>
              <a:rPr lang="fi-FI" dirty="0" smtClean="0"/>
              <a:t>Yli 80-vuotiaista 11,9% oli maahanmuuttajatausta</a:t>
            </a:r>
          </a:p>
          <a:p>
            <a:r>
              <a:rPr lang="fi-FI" dirty="0" smtClean="0"/>
              <a:t>Vain 0,2% palvelutalojen/kotihoidon asiakkaista oli maahanmuuttajataustaisia</a:t>
            </a:r>
          </a:p>
          <a:p>
            <a:r>
              <a:rPr lang="fi-FI" dirty="0" smtClean="0"/>
              <a:t>Kysymys kuuluukin: Miksi asiakkaissa oli niin vähän maahanmuuttajataustaisia, kun väestössä heitä oli paljon enemmän?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7513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Mistä lähdimme liikkeelle?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Frankfurtin kaupunki päätti, että ikääntyneiden maahanmuuttajien saavuttamiseksi palveluiden piirissä tulisi tehdä enemmän työtä</a:t>
            </a:r>
          </a:p>
          <a:p>
            <a:r>
              <a:rPr lang="fi-FI" dirty="0" err="1" smtClean="0"/>
              <a:t>Interkulttuurisen</a:t>
            </a:r>
            <a:r>
              <a:rPr lang="fi-FI" dirty="0" smtClean="0"/>
              <a:t> konseptin luominen palvelutaloon</a:t>
            </a:r>
          </a:p>
          <a:p>
            <a:r>
              <a:rPr lang="fi-FI" dirty="0" smtClean="0"/>
              <a:t>Fokusryhmänä turkkilaiset, jotka olivat isoin maahanmuuttajaryhmä</a:t>
            </a:r>
          </a:p>
          <a:p>
            <a:r>
              <a:rPr lang="fi-FI" dirty="0" smtClean="0"/>
              <a:t>Suunniteltu </a:t>
            </a:r>
            <a:r>
              <a:rPr lang="fi-FI" dirty="0" err="1" smtClean="0"/>
              <a:t>interkulttuurinen</a:t>
            </a:r>
            <a:r>
              <a:rPr lang="fi-FI" dirty="0" smtClean="0"/>
              <a:t> palvelutalo avattiin 2004</a:t>
            </a:r>
          </a:p>
          <a:p>
            <a:r>
              <a:rPr lang="fi-FI" dirty="0" smtClean="0"/>
              <a:t>Tämä oli alku moninaisuutta huomioon ottavan organisaation kehittämiselle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7142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teimme onnistuaksemme?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Hankimme paljon tietoa kulttuurista, uskonnosta, ruoasta jne.</a:t>
            </a:r>
          </a:p>
          <a:p>
            <a:r>
              <a:rPr lang="fi-FI" dirty="0" smtClean="0"/>
              <a:t>Ymmärsimme, että meillä oli jo paljon osaamista ja kompetenssia organisaatiossamme: henkilökunnassa oli turkkilaistaustaisia</a:t>
            </a:r>
          </a:p>
          <a:p>
            <a:r>
              <a:rPr lang="fi-FI" dirty="0" smtClean="0"/>
              <a:t>Keskustelimme turkkilaisen yhteisön jäsenten kanssa</a:t>
            </a:r>
          </a:p>
          <a:p>
            <a:r>
              <a:rPr lang="fi-FI" dirty="0" smtClean="0"/>
              <a:t>Pyrimme tekemään turkkilaisyhteisön avainhenkilöt vakuuttuneiksi ideastamme</a:t>
            </a:r>
          </a:p>
          <a:p>
            <a:r>
              <a:rPr lang="fi-FI" dirty="0" err="1" smtClean="0"/>
              <a:t>Osallistimme</a:t>
            </a:r>
            <a:r>
              <a:rPr lang="fi-FI" dirty="0" smtClean="0"/>
              <a:t> myös saksalaisen yhteisön mukaan projektiin alusta alkaen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3447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Ensimmäiset tulokset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Konsepti osoittautui menestyksekkääksi</a:t>
            </a:r>
          </a:p>
          <a:p>
            <a:r>
              <a:rPr lang="fi-FI" dirty="0" smtClean="0"/>
              <a:t>Tänä päivänä 35% palvelutalon asukkaista on maahanmuuttajataustaisia</a:t>
            </a:r>
          </a:p>
          <a:p>
            <a:r>
              <a:rPr lang="fi-FI" dirty="0" smtClean="0"/>
              <a:t>Kaikki asiakkaat, niin kantasaksalaiset kuin maahanmuuttajataustaiset ovat tyytyväisempiä palveluiden laatuun tässä palvelutalossa verrattuna muihin</a:t>
            </a:r>
          </a:p>
          <a:p>
            <a:r>
              <a:rPr lang="fi-FI" dirty="0" smtClean="0"/>
              <a:t>Myös henkilökunta on tyytyväisempää ja henkilökunnan vaihtuvuus on vähäisempää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1785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Miten voisimme välittää tätä mallia eteenpäin?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Aloitimme isolla ryhmällä, mutta kuinka menestyksekästä sama olisi pienellä ryhmällä?</a:t>
            </a:r>
          </a:p>
          <a:p>
            <a:r>
              <a:rPr lang="fi-FI" dirty="0" smtClean="0"/>
              <a:t>Entä muut vähemmistöt?</a:t>
            </a:r>
          </a:p>
          <a:p>
            <a:r>
              <a:rPr lang="fi-FI" dirty="0" smtClean="0"/>
              <a:t>Miten voisimme käsitellä moninaisuutta vähemmistön sisällä?</a:t>
            </a:r>
          </a:p>
          <a:p>
            <a:r>
              <a:rPr lang="fi-FI" dirty="0" smtClean="0"/>
              <a:t>Miksi asiakkaat ja henkilökunta ovat tyytyväisempiä?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824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Miten voisimme välittää tätä mallia eteenpäin?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Positiivisiin tuloksiin/kokemuksiin johtaneiden syiden etsiminen</a:t>
            </a:r>
          </a:p>
          <a:p>
            <a:r>
              <a:rPr lang="fi-FI" dirty="0" smtClean="0"/>
              <a:t>Havaitsimme, että olimme saaneet luottamuksen puolellemme: asiakkaat luottivat siihen, että hyväksyimme heidän kulttuurisen taustansa. Henkilökunta puolestaan luotti siihen, että uskoimme heidän kykyihinsä</a:t>
            </a:r>
          </a:p>
          <a:p>
            <a:r>
              <a:rPr lang="fi-FI" dirty="0" smtClean="0"/>
              <a:t>Havaitsimme myös, että meidän täytyisi määritellä, mitä </a:t>
            </a:r>
            <a:r>
              <a:rPr lang="fi-FI" u="sng" dirty="0" smtClean="0"/>
              <a:t>laatu</a:t>
            </a:r>
            <a:r>
              <a:rPr lang="fi-FI" dirty="0" smtClean="0"/>
              <a:t> tarkoittaa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5332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Luottamuksen voittaminen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Asiakkaat ja henkilökunta haluavat olla varmoja siitä, että heidän yksilölliset tarpeensa, toiveensa, pelkonsa, tapansa ja elämäntyylinsä </a:t>
            </a:r>
            <a:r>
              <a:rPr lang="fi-FI" u="sng" dirty="0" smtClean="0"/>
              <a:t>hyväksytään</a:t>
            </a:r>
            <a:r>
              <a:rPr lang="fi-FI" dirty="0" smtClean="0"/>
              <a:t> -&gt; ei, että niitä </a:t>
            </a:r>
            <a:r>
              <a:rPr lang="fi-FI" u="sng" dirty="0" smtClean="0"/>
              <a:t>suvaitaan/siedetään</a:t>
            </a:r>
          </a:p>
          <a:p>
            <a:r>
              <a:rPr lang="fi-FI" dirty="0" smtClean="0"/>
              <a:t>jotta he voisivat olla varmoja tästä, heille täytyy viestiä asiasta selkeästi</a:t>
            </a:r>
          </a:p>
          <a:p>
            <a:r>
              <a:rPr lang="fi-FI" dirty="0" smtClean="0"/>
              <a:t>Asiasta täytyy kommunikoida pysyvästi ja kestävästi</a:t>
            </a:r>
          </a:p>
          <a:p>
            <a:r>
              <a:rPr lang="fi-FI" dirty="0" smtClean="0"/>
              <a:t>Asia täytyy todistaa päivittäin, ei vain sanoilla vaan </a:t>
            </a:r>
            <a:r>
              <a:rPr lang="fi-FI" u="sng" dirty="0" smtClean="0"/>
              <a:t>teoilla arjen työssä</a:t>
            </a:r>
          </a:p>
          <a:p>
            <a:endParaRPr lang="fi-FI" u="sng" dirty="0"/>
          </a:p>
        </p:txBody>
      </p:sp>
    </p:spTree>
    <p:extLst>
      <p:ext uri="{BB962C8B-B14F-4D97-AF65-F5344CB8AC3E}">
        <p14:creationId xmlns:p14="http://schemas.microsoft.com/office/powerpoint/2010/main" val="401734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Laadun määritelmä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Hyvin koulutettu henkilökunta ja tasokas lääketieteellinen hoito ovat vain osa peruslaatua, jota asiakas voi odottaa silloin, kun tarvitsee hoitoa tai hoivaa</a:t>
            </a:r>
          </a:p>
          <a:p>
            <a:r>
              <a:rPr lang="fi-FI" dirty="0" smtClean="0"/>
              <a:t>Erinomainen laatu on paljon muutakin:</a:t>
            </a:r>
          </a:p>
          <a:p>
            <a:pPr>
              <a:buFontTx/>
              <a:buChar char="-"/>
            </a:pPr>
            <a:r>
              <a:rPr lang="fi-FI" dirty="0" smtClean="0"/>
              <a:t>Yksittäisen asiakkaan tunne hyvinvoinnista laadun mittarina</a:t>
            </a:r>
          </a:p>
          <a:p>
            <a:pPr>
              <a:buFontTx/>
              <a:buChar char="-"/>
            </a:pPr>
            <a:r>
              <a:rPr lang="fi-FI" dirty="0" smtClean="0"/>
              <a:t>Asiakkaiden hyväksyminen arvokkaina yhteiskunnan jäseninä</a:t>
            </a:r>
          </a:p>
          <a:p>
            <a:pPr>
              <a:buFontTx/>
              <a:buChar char="-"/>
            </a:pPr>
            <a:r>
              <a:rPr lang="fi-FI" dirty="0" smtClean="0"/>
              <a:t>Asiakkaiden itsemäärääminen omasta elämästään ja elämäntyylistään</a:t>
            </a:r>
          </a:p>
          <a:p>
            <a:pPr>
              <a:buFontTx/>
              <a:buChar char="-"/>
            </a:pPr>
            <a:r>
              <a:rPr lang="fi-FI" dirty="0" smtClean="0"/>
              <a:t>Asiakkaiden turvaaminen syrjinnältä ja holhoamiselta</a:t>
            </a:r>
          </a:p>
          <a:p>
            <a:pPr>
              <a:buFontTx/>
              <a:buChar char="-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3848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rkkaus">
  <a:themeElements>
    <a:clrScheme name="Kirkkaus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rkkau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225</TotalTime>
  <Words>694</Words>
  <Application>Microsoft Office PowerPoint</Application>
  <PresentationFormat>Mukautettu</PresentationFormat>
  <Paragraphs>97</Paragraphs>
  <Slides>16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17" baseType="lpstr">
      <vt:lpstr>Kirkkaus</vt:lpstr>
      <vt:lpstr>Moninaisuus – avain ikääntyneiden hoidon laadun kehittämiseen</vt:lpstr>
      <vt:lpstr>Mistä lähdimme liikkeelle?</vt:lpstr>
      <vt:lpstr>Mistä lähdimme liikkeelle?</vt:lpstr>
      <vt:lpstr>Mitä teimme onnistuaksemme?</vt:lpstr>
      <vt:lpstr>Ensimmäiset tulokset</vt:lpstr>
      <vt:lpstr>Miten voisimme välittää tätä mallia eteenpäin?</vt:lpstr>
      <vt:lpstr>Miten voisimme välittää tätä mallia eteenpäin?</vt:lpstr>
      <vt:lpstr>Luottamuksen voittaminen</vt:lpstr>
      <vt:lpstr>Laadun määritelmä</vt:lpstr>
      <vt:lpstr>Mitä teimme seuraavaksi?</vt:lpstr>
      <vt:lpstr>Moninaisuuden ulottuvuuksia ikääntyneiden hoidossa</vt:lpstr>
      <vt:lpstr>Mikä oli tulos?</vt:lpstr>
      <vt:lpstr>Seuraava taso: ”Tolerance scan” - yhdenvertaisuusmittari</vt:lpstr>
      <vt:lpstr>Seuraava taso: ”tolerance scan” - yhdenvertaisuusmittari</vt:lpstr>
      <vt:lpstr>Moninaisuuden huomioon ottaminen laadun parantajana</vt:lpstr>
      <vt:lpstr>     Kiitos!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Moninaisuus – avain ikääntyneiden hoidon laatuun</dc:title>
  <dc:creator>Seta Harjoittelija</dc:creator>
  <cp:lastModifiedBy>Eva Ronkko</cp:lastModifiedBy>
  <cp:revision>23</cp:revision>
  <cp:lastPrinted>2014-11-04T09:10:17Z</cp:lastPrinted>
  <dcterms:created xsi:type="dcterms:W3CDTF">2014-10-28T08:37:31Z</dcterms:created>
  <dcterms:modified xsi:type="dcterms:W3CDTF">2014-11-04T09:31:48Z</dcterms:modified>
</cp:coreProperties>
</file>